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7"/>
  </p:notesMasterIdLst>
  <p:sldIdLst>
    <p:sldId id="289" r:id="rId2"/>
    <p:sldId id="490" r:id="rId3"/>
    <p:sldId id="445" r:id="rId4"/>
    <p:sldId id="549" r:id="rId5"/>
    <p:sldId id="491" r:id="rId6"/>
    <p:sldId id="572" r:id="rId7"/>
    <p:sldId id="552" r:id="rId8"/>
    <p:sldId id="492" r:id="rId9"/>
    <p:sldId id="553" r:id="rId10"/>
    <p:sldId id="565" r:id="rId11"/>
    <p:sldId id="505" r:id="rId12"/>
    <p:sldId id="559" r:id="rId13"/>
    <p:sldId id="509" r:id="rId14"/>
    <p:sldId id="536" r:id="rId15"/>
    <p:sldId id="537" r:id="rId16"/>
    <p:sldId id="538" r:id="rId17"/>
    <p:sldId id="575" r:id="rId18"/>
    <p:sldId id="576" r:id="rId19"/>
    <p:sldId id="578" r:id="rId20"/>
    <p:sldId id="579" r:id="rId21"/>
    <p:sldId id="580" r:id="rId22"/>
    <p:sldId id="573" r:id="rId23"/>
    <p:sldId id="574" r:id="rId24"/>
    <p:sldId id="571" r:id="rId25"/>
    <p:sldId id="543" r:id="rId2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99FF33"/>
    <a:srgbClr val="2A63A8"/>
    <a:srgbClr val="EEB500"/>
    <a:srgbClr val="66FF99"/>
    <a:srgbClr val="BCFF79"/>
    <a:srgbClr val="D6A300"/>
    <a:srgbClr val="C09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56" autoAdjust="0"/>
    <p:restoredTop sz="96980" autoAdjust="0"/>
  </p:normalViewPr>
  <p:slideViewPr>
    <p:cSldViewPr>
      <p:cViewPr varScale="1">
        <p:scale>
          <a:sx n="112" d="100"/>
          <a:sy n="112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611A34-8DA3-4C23-A4F7-213BFF3CCA6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5162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DFE47F-A1F5-42E8-A2A6-6B7EF2C9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197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B9B04-65C4-4DDC-AD67-0E8702B34AD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0D94B-6AD6-47C2-96CA-24C45E23BB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A614F-037A-43FF-8124-2626420059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EC89DB-6B70-4903-AB1D-661763B644B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639C0-C7A1-465F-9D6D-F33DC717D8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267CA-DF10-4212-9AF8-9925FBC9DB84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DE887-0A14-4A37-8201-DC0A3384EEE2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FBF88-E4B2-497A-8AB3-F2D3208A7BD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9ABF-61EC-4DFD-B532-58ABA14A908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4667-6B1D-4521-B50F-A9D41E7F7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6D5F-BAF1-421B-9198-78E785D0028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C343-E459-409C-A005-FD13799D2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4D09-19D2-44F3-B972-061F514FD8D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1666-D2CB-4743-B944-21CB54584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128588"/>
            <a:ext cx="8221662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0"/>
            <a:ext cx="4033838" cy="4518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41" y="1600200"/>
            <a:ext cx="4035426" cy="4518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11.11.2013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D2C7-9418-4844-A800-CA2CCE2E85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244A-78A3-4963-85EB-932195BB6C5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B794-A4EA-43F2-B4EF-755CBC239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77DB-989D-49E7-B189-FF313546C1F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9DD1-9D5B-4581-94BC-E053D5BA9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D988-3EC2-4A22-A3F2-26D8F90AADC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4574-AA43-4BB8-93F7-C1E53E3C8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97E2-22DC-4946-AC51-846B7F5E6F1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5064-6B73-46E0-A4D5-8007503BB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CB35-BC65-462B-9598-2FCA008F59A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DE22-4483-423F-AC8B-A6C9A115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50D4-9C7B-4ABB-A947-06D7D866398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C9E6-154B-4E59-A927-C0017F357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B77E-50F1-4992-8FA8-55E4076A55A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6660-C9B8-428E-A874-4C59A7202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6B41-054D-498D-9EEF-682E1D62905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3EB8-1F89-4659-BA06-803BE9D52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CD744-EEBB-44C0-B6A8-5345504036D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0D182-B496-47A7-AA76-E27FC9A4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n.fss.ru/manua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p.ru/go/https:/lk.fss.ru/recipient/" TargetMode="External"/><Relationship Id="rId5" Type="http://schemas.openxmlformats.org/officeDocument/2006/relationships/hyperlink" Target="https://kp.ru/go/https:/cabinets.fss.ru/insurer/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72.fss.ru/" TargetMode="External"/><Relationship Id="rId7" Type="http://schemas.openxmlformats.org/officeDocument/2006/relationships/image" Target="../media/image24.gif"/><Relationship Id="rId2" Type="http://schemas.openxmlformats.org/officeDocument/2006/relationships/hyperlink" Target="http://www.r10.fss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r25.fss.ru/232713/index.shtml" TargetMode="External"/><Relationship Id="rId4" Type="http://schemas.openxmlformats.org/officeDocument/2006/relationships/hyperlink" Target="mailto:pv@ro72.fss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075" y="1558925"/>
            <a:ext cx="6919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- Свердловское региональное отделение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336675" y="2492375"/>
            <a:ext cx="6461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Переход Свердловской области </a:t>
            </a:r>
          </a:p>
          <a:p>
            <a:pPr algn="ctr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на «Прямые выплаты»</a:t>
            </a:r>
          </a:p>
          <a:p>
            <a:pPr algn="ctr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 1 января 2021 года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348038" y="6027738"/>
            <a:ext cx="25193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Екатеринбург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pic>
        <p:nvPicPr>
          <p:cNvPr id="1536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313" y="188913"/>
            <a:ext cx="159543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20638"/>
            <a:ext cx="9144000" cy="50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385" tIns="45695" rIns="91385" bIns="45695"/>
          <a:lstStyle/>
          <a:p>
            <a:pPr algn="ctr" eaLnBrk="0" hangingPunct="0"/>
            <a:r>
              <a:rPr lang="ru-RU" altLang="ru-RU" sz="2000" b="1">
                <a:solidFill>
                  <a:srgbClr val="2A63A8"/>
                </a:solidFill>
                <a:latin typeface="Verdana" pitchFamily="34" charset="0"/>
              </a:rPr>
              <a:t>Порядок предоставления документов</a:t>
            </a:r>
            <a:endParaRPr lang="ru-RU" altLang="ru-RU" sz="2000">
              <a:solidFill>
                <a:srgbClr val="2A63A8"/>
              </a:solidFill>
              <a:latin typeface="Verdana" pitchFamily="34" charset="0"/>
            </a:endParaRPr>
          </a:p>
        </p:txBody>
      </p:sp>
      <p:sp>
        <p:nvSpPr>
          <p:cNvPr id="32770" name="TextBox 10"/>
          <p:cNvSpPr txBox="1">
            <a:spLocks noChangeArrowheads="1"/>
          </p:cNvSpPr>
          <p:nvPr/>
        </p:nvSpPr>
        <p:spPr bwMode="auto">
          <a:xfrm>
            <a:off x="1285875" y="517525"/>
            <a:ext cx="6553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НА БУМАЖНОМ НОСИТЕЛЕ С ОПИСЬЮ </a:t>
            </a:r>
          </a:p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(электронный  реестр не предусмотрен)</a:t>
            </a:r>
            <a:endParaRPr lang="ru-RU" altLang="ru-RU" sz="32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754063" y="3198813"/>
            <a:ext cx="7616825" cy="7080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оплате 4-х дополнительных дней по уходу за детьми-инвалидами</a:t>
            </a:r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771525" y="1400175"/>
            <a:ext cx="7616825" cy="7032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пособия по временной нетрудоспособности </a:t>
            </a:r>
          </a:p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межбюджетных трансфертов</a:t>
            </a:r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754063" y="4076700"/>
            <a:ext cx="7616825" cy="6175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eaLnBrk="0" hangingPunct="0">
              <a:buFont typeface="Wingdings" pitchFamily="2" charset="2"/>
              <a:buChar char="ü"/>
              <a:defRPr/>
            </a:pPr>
            <a:endParaRPr lang="ru-RU" altLang="ru-RU" sz="2400" b="1" dirty="0">
              <a:solidFill>
                <a:schemeClr val="tx1"/>
              </a:solidFill>
              <a:cs typeface="Arial" charset="0"/>
            </a:endParaRPr>
          </a:p>
          <a:p>
            <a:pPr marL="285750" indent="-285750"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социального пособия на погребение</a:t>
            </a:r>
          </a:p>
          <a:p>
            <a:pPr eaLnBrk="0" hangingPunct="0">
              <a:defRPr/>
            </a:pPr>
            <a:endParaRPr lang="ru-RU" altLang="ru-RU" sz="4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742950" y="4868863"/>
            <a:ext cx="7616825" cy="7080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предупредительные меры по сокращению производственного травматизма и профзаболеваний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/>
          </p:cNvPr>
          <p:cNvSpPr/>
          <p:nvPr/>
        </p:nvSpPr>
        <p:spPr>
          <a:xfrm>
            <a:off x="771525" y="2341563"/>
            <a:ext cx="7616825" cy="703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пособий по временной нетрудоспособности в связи с производственной травмой и профзаболеванием (код 04, 07)</a:t>
            </a:r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746125" y="5805488"/>
            <a:ext cx="7616825" cy="708025"/>
          </a:xfrm>
          <a:prstGeom prst="rect">
            <a:avLst/>
          </a:prstGeom>
          <a:solidFill>
            <a:srgbClr val="FF99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отпуска (сверх ежегодного оплачиваемого отпуска) на весь период лечения и проезда к месту лечения и обратно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4"/>
          <p:cNvSpPr>
            <a:spLocks noChangeArrowheads="1"/>
          </p:cNvSpPr>
          <p:nvPr/>
        </p:nvSpPr>
        <p:spPr bwMode="auto">
          <a:xfrm>
            <a:off x="2411413" y="1498600"/>
            <a:ext cx="4392612" cy="50641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279525">
              <a:spcAft>
                <a:spcPts val="1000"/>
              </a:spcAft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Ежемесячное пособие по уходу за ребенком</a:t>
            </a:r>
          </a:p>
        </p:txBody>
      </p:sp>
      <p:sp>
        <p:nvSpPr>
          <p:cNvPr id="47106" name="AutoShape 17"/>
          <p:cNvSpPr>
            <a:spLocks noChangeArrowheads="1"/>
          </p:cNvSpPr>
          <p:nvPr/>
        </p:nvSpPr>
        <p:spPr bwMode="auto">
          <a:xfrm>
            <a:off x="1547813" y="3194050"/>
            <a:ext cx="6180137" cy="8080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79525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Последующие выплаты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осуществляется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по 15 число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месяца, следующего за месяцем, за который выплачивается пособие</a:t>
            </a:r>
          </a:p>
        </p:txBody>
      </p:sp>
      <p:sp>
        <p:nvSpPr>
          <p:cNvPr id="61" name="Line 68"/>
          <p:cNvSpPr>
            <a:spLocks noChangeShapeType="1"/>
          </p:cNvSpPr>
          <p:nvPr/>
        </p:nvSpPr>
        <p:spPr bwMode="auto">
          <a:xfrm>
            <a:off x="7618413" y="3159125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5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62" name="Line 70"/>
          <p:cNvSpPr>
            <a:spLocks noChangeShapeType="1"/>
          </p:cNvSpPr>
          <p:nvPr/>
        </p:nvSpPr>
        <p:spPr bwMode="auto">
          <a:xfrm>
            <a:off x="4535488" y="2973388"/>
            <a:ext cx="0" cy="233362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5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5" name="AutoShape 8"/>
          <p:cNvSpPr>
            <a:spLocks noChangeArrowheads="1"/>
          </p:cNvSpPr>
          <p:nvPr/>
        </p:nvSpPr>
        <p:spPr bwMode="auto">
          <a:xfrm>
            <a:off x="1042988" y="2192338"/>
            <a:ext cx="6985000" cy="804862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календарных дней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получения заявления и документов, необходимых для назначения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пособия</a:t>
            </a:r>
            <a:endParaRPr lang="ru-RU" alt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Line 64"/>
          <p:cNvSpPr>
            <a:spLocks noChangeShapeType="1"/>
          </p:cNvSpPr>
          <p:nvPr/>
        </p:nvSpPr>
        <p:spPr bwMode="auto">
          <a:xfrm flipH="1">
            <a:off x="4535488" y="2005013"/>
            <a:ext cx="0" cy="187325"/>
          </a:xfrm>
          <a:prstGeom prst="line">
            <a:avLst/>
          </a:prstGeom>
          <a:noFill/>
          <a:ln w="9525">
            <a:solidFill>
              <a:srgbClr val="2A63A8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5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2" y="210126"/>
            <a:ext cx="8856191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altLang="ru-RU" sz="1600" b="1" dirty="0" smtClean="0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Назначение и выплата  ежемесячного пособия по уходу за ребенком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08" name="AutoShape 62"/>
          <p:cNvSpPr>
            <a:spLocks noChangeArrowheads="1"/>
          </p:cNvSpPr>
          <p:nvPr/>
        </p:nvSpPr>
        <p:spPr bwMode="auto">
          <a:xfrm>
            <a:off x="641350" y="4727575"/>
            <a:ext cx="7991475" cy="736600"/>
          </a:xfrm>
          <a:prstGeom prst="flowChartProcess">
            <a:avLst/>
          </a:prstGeom>
          <a:solidFill>
            <a:srgbClr val="FFFFFF"/>
          </a:solidFill>
          <a:ln w="381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79525" eaLnBrk="0" hangingPunct="0">
              <a:spcBef>
                <a:spcPct val="20000"/>
              </a:spcBef>
            </a:pPr>
            <a:r>
              <a:rPr lang="ru-RU" sz="2000" b="1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Документы для назначения (или продолжения выплаты) пособия </a:t>
            </a:r>
          </a:p>
          <a:p>
            <a:pPr algn="ctr" defTabSz="1279525" eaLnBrk="0" hangingPunct="0">
              <a:spcBef>
                <a:spcPct val="20000"/>
              </a:spcBef>
            </a:pPr>
            <a:r>
              <a:rPr lang="ru-RU" sz="2000" b="1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представляются в региональное отделение </a:t>
            </a:r>
            <a:r>
              <a:rPr lang="ru-RU" sz="2000" b="1" u="sng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один раз</a:t>
            </a:r>
          </a:p>
        </p:txBody>
      </p:sp>
      <p:pic>
        <p:nvPicPr>
          <p:cNvPr id="5120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1"/>
          <p:cNvSpPr txBox="1">
            <a:spLocks noChangeArrowheads="1"/>
          </p:cNvSpPr>
          <p:nvPr/>
        </p:nvSpPr>
        <p:spPr bwMode="auto">
          <a:xfrm>
            <a:off x="826477" y="66675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600" b="1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Прекращение права застрахованного лица на получение ежемесячного пособия по уходу за ребенком</a:t>
            </a:r>
            <a:endParaRPr lang="ru-RU" altLang="ru-RU" dirty="0"/>
          </a:p>
        </p:txBody>
      </p:sp>
      <p:sp>
        <p:nvSpPr>
          <p:cNvPr id="53250" name="Прямоугольник 5"/>
          <p:cNvSpPr>
            <a:spLocks noChangeArrowheads="1"/>
          </p:cNvSpPr>
          <p:nvPr/>
        </p:nvSpPr>
        <p:spPr bwMode="auto">
          <a:xfrm>
            <a:off x="96838" y="9906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Страхователь в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3-дневный срок </a:t>
            </a: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направляет в региональное отделение Фонда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уведомление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прекращении права </a:t>
            </a: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застрахованного лица на получение ежемесячного пособия по уходу за ребенком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следующих случаях</a:t>
            </a:r>
          </a:p>
        </p:txBody>
      </p:sp>
      <p:sp>
        <p:nvSpPr>
          <p:cNvPr id="16" name="Овал 15">
            <a:extLst/>
          </p:cNvPr>
          <p:cNvSpPr/>
          <p:nvPr/>
        </p:nvSpPr>
        <p:spPr>
          <a:xfrm>
            <a:off x="900113" y="1882775"/>
            <a:ext cx="1484312" cy="15113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26" name="Прямоугольник 7"/>
          <p:cNvSpPr>
            <a:spLocks noChangeArrowheads="1"/>
          </p:cNvSpPr>
          <p:nvPr/>
        </p:nvSpPr>
        <p:spPr bwMode="auto">
          <a:xfrm>
            <a:off x="211138" y="3503613"/>
            <a:ext cx="2847975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с работником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отношений</a:t>
            </a:r>
          </a:p>
        </p:txBody>
      </p:sp>
      <p:pic>
        <p:nvPicPr>
          <p:cNvPr id="53253" name="Рисунок 23"/>
          <p:cNvPicPr>
            <a:picLocks noChangeAspect="1"/>
          </p:cNvPicPr>
          <p:nvPr/>
        </p:nvPicPr>
        <p:blipFill>
          <a:blip r:embed="rId3"/>
          <a:srcRect l="57372" t="19334" r="8609" b="21651"/>
          <a:stretch>
            <a:fillRect/>
          </a:stretch>
        </p:blipFill>
        <p:spPr bwMode="auto">
          <a:xfrm>
            <a:off x="1320800" y="2006600"/>
            <a:ext cx="6635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>
            <a:extLst/>
          </p:cNvPr>
          <p:cNvSpPr/>
          <p:nvPr/>
        </p:nvSpPr>
        <p:spPr>
          <a:xfrm>
            <a:off x="3622675" y="2416175"/>
            <a:ext cx="1516063" cy="150653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29" name="Прямоугольник 10"/>
          <p:cNvSpPr>
            <a:spLocks noChangeArrowheads="1"/>
          </p:cNvSpPr>
          <p:nvPr/>
        </p:nvSpPr>
        <p:spPr bwMode="auto">
          <a:xfrm>
            <a:off x="3246438" y="3984625"/>
            <a:ext cx="2620962" cy="738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(возобновление) его работы на условиях полного рабочего дня</a:t>
            </a:r>
          </a:p>
        </p:txBody>
      </p:sp>
      <p:pic>
        <p:nvPicPr>
          <p:cNvPr id="53256" name="Рисунок 29"/>
          <p:cNvPicPr>
            <a:picLocks noChangeAspect="1"/>
          </p:cNvPicPr>
          <p:nvPr/>
        </p:nvPicPr>
        <p:blipFill>
          <a:blip r:embed="rId4"/>
          <a:srcRect l="12782" t="6390" r="10519" b="16910"/>
          <a:stretch>
            <a:fillRect/>
          </a:stretch>
        </p:blipFill>
        <p:spPr bwMode="auto">
          <a:xfrm>
            <a:off x="3892550" y="2609850"/>
            <a:ext cx="9747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Прямоугольник 13"/>
          <p:cNvSpPr>
            <a:spLocks noChangeArrowheads="1"/>
          </p:cNvSpPr>
          <p:nvPr/>
        </p:nvSpPr>
        <p:spPr bwMode="auto">
          <a:xfrm>
            <a:off x="6024563" y="3394075"/>
            <a:ext cx="2960687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его ребенка,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лишение родительских прав</a:t>
            </a:r>
          </a:p>
        </p:txBody>
      </p:sp>
      <p:sp>
        <p:nvSpPr>
          <p:cNvPr id="34" name="Овал 33">
            <a:extLst/>
          </p:cNvPr>
          <p:cNvSpPr/>
          <p:nvPr/>
        </p:nvSpPr>
        <p:spPr>
          <a:xfrm>
            <a:off x="6448425" y="1785938"/>
            <a:ext cx="1522413" cy="15208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9" name="Рисунок 34"/>
          <p:cNvPicPr>
            <a:picLocks noChangeAspect="1"/>
          </p:cNvPicPr>
          <p:nvPr/>
        </p:nvPicPr>
        <p:blipFill>
          <a:blip r:embed="rId5"/>
          <a:srcRect l="7372" t="2100" r="10049" b="8652"/>
          <a:stretch>
            <a:fillRect/>
          </a:stretch>
        </p:blipFill>
        <p:spPr bwMode="auto">
          <a:xfrm>
            <a:off x="6794500" y="1985963"/>
            <a:ext cx="831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4" name="Прямоугольник 15"/>
          <p:cNvSpPr>
            <a:spLocks noChangeArrowheads="1"/>
          </p:cNvSpPr>
          <p:nvPr/>
        </p:nvSpPr>
        <p:spPr bwMode="auto">
          <a:xfrm>
            <a:off x="179388" y="5772150"/>
            <a:ext cx="2944812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ежегодный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лица, работающего на условиях неполного рабочего времени</a:t>
            </a:r>
          </a:p>
        </p:txBody>
      </p:sp>
      <p:sp>
        <p:nvSpPr>
          <p:cNvPr id="56335" name="Прямоугольник 17"/>
          <p:cNvSpPr>
            <a:spLocks noChangeArrowheads="1"/>
          </p:cNvSpPr>
          <p:nvPr/>
        </p:nvSpPr>
        <p:spPr bwMode="auto">
          <a:xfrm>
            <a:off x="3246438" y="6294438"/>
            <a:ext cx="2620962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отпуска по беременности и родам</a:t>
            </a:r>
          </a:p>
        </p:txBody>
      </p:sp>
      <p:sp>
        <p:nvSpPr>
          <p:cNvPr id="56336" name="TextBox 8"/>
          <p:cNvSpPr txBox="1">
            <a:spLocks noChangeArrowheads="1"/>
          </p:cNvSpPr>
          <p:nvPr/>
        </p:nvSpPr>
        <p:spPr bwMode="auto">
          <a:xfrm>
            <a:off x="6024563" y="5564188"/>
            <a:ext cx="3030537" cy="11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случая прекращения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обстоятельств, наличие которых  явилось основанием  для назначения и выплаты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пособия</a:t>
            </a:r>
          </a:p>
        </p:txBody>
      </p:sp>
      <p:sp>
        <p:nvSpPr>
          <p:cNvPr id="47" name="Овал 46">
            <a:extLst/>
          </p:cNvPr>
          <p:cNvSpPr/>
          <p:nvPr/>
        </p:nvSpPr>
        <p:spPr>
          <a:xfrm>
            <a:off x="882650" y="4197350"/>
            <a:ext cx="1484313" cy="15113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64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375" y="4429125"/>
            <a:ext cx="10715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>
            <a:extLst/>
          </p:cNvPr>
          <p:cNvSpPr/>
          <p:nvPr/>
        </p:nvSpPr>
        <p:spPr>
          <a:xfrm>
            <a:off x="3571875" y="4722813"/>
            <a:ext cx="1484313" cy="15113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66" name="Рисунок 4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5575" y="4924425"/>
            <a:ext cx="8302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Овал 50">
            <a:extLst/>
          </p:cNvPr>
          <p:cNvSpPr/>
          <p:nvPr/>
        </p:nvSpPr>
        <p:spPr>
          <a:xfrm>
            <a:off x="6794500" y="4005263"/>
            <a:ext cx="1485900" cy="15081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68" name="Рисунок 5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3725" y="4294188"/>
            <a:ext cx="10509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Рисунок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4"/>
          <p:cNvSpPr txBox="1">
            <a:spLocks noChangeArrowheads="1"/>
          </p:cNvSpPr>
          <p:nvPr/>
        </p:nvSpPr>
        <p:spPr bwMode="auto">
          <a:xfrm>
            <a:off x="-31750" y="11588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600" b="1">
                <a:ln w="3175">
                  <a:noFill/>
                  <a:miter lim="800000"/>
                </a:ln>
                <a:solidFill>
                  <a:srgbClr val="2683C6">
                    <a:lumMod val="75000"/>
                  </a:srgb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dirty="0"/>
              <a:t>Выплата пособий</a:t>
            </a:r>
            <a:br>
              <a:rPr lang="ru-RU" dirty="0"/>
            </a:br>
            <a:r>
              <a:rPr lang="ru-RU" dirty="0"/>
              <a:t>перечисляются застрахованному лицу по выбору:</a:t>
            </a:r>
            <a:endParaRPr lang="ru-RU" altLang="ru-RU" dirty="0"/>
          </a:p>
        </p:txBody>
      </p:sp>
      <p:sp>
        <p:nvSpPr>
          <p:cNvPr id="20" name="Пятиугольник 4"/>
          <p:cNvSpPr/>
          <p:nvPr/>
        </p:nvSpPr>
        <p:spPr>
          <a:xfrm>
            <a:off x="2287588" y="1736725"/>
            <a:ext cx="5167312" cy="12207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7815" tIns="129540" rIns="241808" bIns="129540" spcCol="1270" anchor="ctr"/>
          <a:lstStyle/>
          <a:p>
            <a:pPr algn="ctr" defTabSz="1511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400" dirty="0"/>
          </a:p>
        </p:txBody>
      </p:sp>
      <p:sp>
        <p:nvSpPr>
          <p:cNvPr id="23" name="Пятиугольник 4"/>
          <p:cNvSpPr/>
          <p:nvPr/>
        </p:nvSpPr>
        <p:spPr>
          <a:xfrm>
            <a:off x="2292350" y="2971800"/>
            <a:ext cx="5168900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7815" tIns="129540" rIns="241808" bIns="129540" spcCol="1270" anchor="ctr"/>
          <a:lstStyle/>
          <a:p>
            <a:pPr algn="ctr" defTabSz="1511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400" dirty="0"/>
          </a:p>
        </p:txBody>
      </p:sp>
      <p:sp>
        <p:nvSpPr>
          <p:cNvPr id="56324" name="Прямоугольник 1"/>
          <p:cNvSpPr>
            <a:spLocks noChangeArrowheads="1"/>
          </p:cNvSpPr>
          <p:nvPr/>
        </p:nvSpPr>
        <p:spPr bwMode="auto">
          <a:xfrm>
            <a:off x="549275" y="1628775"/>
            <a:ext cx="85629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• На банковский счёт с указанием банковских реквизитов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(номер расчётного счёта, БИК и наименование банка)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• На банковский счёт с указанием реквизитов платёжной карты «МИР»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(только номер карты «МИР»)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• Почтовым переводом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(адрес получения почтового перевода)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Необходимо подготовить точную информацию о месте регистрации и месте жительства, указав индекс</a:t>
            </a:r>
          </a:p>
        </p:txBody>
      </p:sp>
      <p:pic>
        <p:nvPicPr>
          <p:cNvPr id="5632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Прямоугольник 1"/>
          <p:cNvSpPr>
            <a:spLocks noChangeArrowheads="1"/>
          </p:cNvSpPr>
          <p:nvPr/>
        </p:nvSpPr>
        <p:spPr bwMode="auto">
          <a:xfrm>
            <a:off x="2287588" y="5373688"/>
            <a:ext cx="6505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Clr>
                <a:srgbClr val="E46C0A"/>
              </a:buClr>
              <a:buFont typeface="Wingdings" pitchFamily="2" charset="2"/>
              <a:buChar char="Ø"/>
            </a:pPr>
            <a:r>
              <a:rPr lang="ru-RU" altLang="ru-RU" b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altLang="ru-RU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Пособие перечисляется только по реквизитам застрахованного лица (т.е. получателя пособия), на банковские реквизиты родственников </a:t>
            </a:r>
            <a:r>
              <a:rPr lang="ru-RU" altLang="ru-RU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altLang="ru-RU" b="1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 ПОСТУПЯТ</a:t>
            </a:r>
            <a:r>
              <a:rPr lang="ru-RU" altLang="ru-RU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ъект 2"/>
          <p:cNvSpPr txBox="1">
            <a:spLocks/>
          </p:cNvSpPr>
          <p:nvPr/>
        </p:nvSpPr>
        <p:spPr bwMode="auto">
          <a:xfrm>
            <a:off x="88900" y="1412875"/>
            <a:ext cx="90233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01.01.2021  уплата страховых взносов </a:t>
            </a:r>
            <a:r>
              <a:rPr lang="ru-RU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по соответствующему виду обязательного социального страхования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осуществляется в установленном порядке в полном объеме без уменьшения на сумму расходов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«Зачетный принцип» уплаты страховых взносов не действует.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01.01.2021 </a:t>
            </a:r>
            <a:r>
              <a:rPr lang="ru-RU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расходы в форме 4-ФСС не отражаются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400" i="1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      (Приказ ФСС РФ от 28.03.2017 № 114,  Приказ ФСС РФ от 26.09.2016 № 381).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endParaRPr lang="ru-RU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01.01.2021 </a:t>
            </a:r>
            <a:r>
              <a:rPr lang="ru-RU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расходы в Приложении 2 таблицы 1 Расчета по страховым взносам (РСВ) не отражаются (п. 10.2, п.10.12 Приказа ФНС России от 18.09.2019 N ММВ-7-11/470@).</a:t>
            </a:r>
            <a:endParaRPr lang="ru-RU" b="1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ru-RU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188" y="1196975"/>
            <a:ext cx="8137525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и выплата пособий работающим гражданам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и перечисление НДФЛ (без учёта стандартных налоговых вычетов)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справок 2-НДФЛ 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запросу физического лица)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справок о доходах для субсидий и т.п.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алиментов из сумм назначенных пособий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altLang="ru-RU" b="1" kern="0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kern="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В соответствии с п. 9 Постановления Правительства Российской Федерации от 21.04.2011 № 294 </a:t>
            </a:r>
            <a:r>
              <a:rPr lang="ru-RU" altLang="ru-RU" b="1" kern="0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начисленные суммы пособий, не полученные в связи со смертью застрахованного лица, выплачиваются в порядке, установленном гражданским законодательством Российской Федерации. </a:t>
            </a:r>
            <a:endParaRPr lang="ru-RU" kern="0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2" name="Прямоугольник 5"/>
          <p:cNvSpPr>
            <a:spLocks noChangeArrowheads="1"/>
          </p:cNvSpPr>
          <p:nvPr/>
        </p:nvSpPr>
        <p:spPr bwMode="auto">
          <a:xfrm>
            <a:off x="107950" y="444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/>
            <a:r>
              <a:rPr lang="ru-RU" b="1">
                <a:solidFill>
                  <a:srgbClr val="2A63A8"/>
                </a:solidFill>
                <a:latin typeface="Verdana" pitchFamily="34" charset="0"/>
              </a:rPr>
              <a:t>Обязанности регионального отделения ФСС РФ</a:t>
            </a:r>
          </a:p>
        </p:txBody>
      </p:sp>
      <p:pic>
        <p:nvPicPr>
          <p:cNvPr id="81923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5" y="0"/>
            <a:ext cx="91440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2A63A8"/>
                </a:solidFill>
                <a:latin typeface="Verdana" pitchFamily="34" charset="0"/>
              </a:rPr>
              <a:t>Подготовительный период</a:t>
            </a:r>
          </a:p>
        </p:txBody>
      </p:sp>
      <p:sp>
        <p:nvSpPr>
          <p:cNvPr id="80898" name="Прямоугольник 5"/>
          <p:cNvSpPr>
            <a:spLocks noChangeArrowheads="1"/>
          </p:cNvSpPr>
          <p:nvPr/>
        </p:nvSpPr>
        <p:spPr bwMode="auto">
          <a:xfrm>
            <a:off x="315913" y="1455738"/>
            <a:ext cx="83597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довести до сведения работников о новом порядке выплаты пособий с 01.01.2021</a:t>
            </a:r>
          </a:p>
          <a:p>
            <a:pPr marL="285750" indent="-285750" algn="just"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проинформировать работников о возможных способах получения пособий</a:t>
            </a:r>
          </a:p>
          <a:p>
            <a:pPr marL="285750" indent="-285750" algn="just">
              <a:buClr>
                <a:srgbClr val="E46C0A"/>
              </a:buClr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заблаговременно собрать заявления по форме, утвержденной приказом ФСС РФ от 24.11.2017  № 578, у работников, находящихся в отпуске по уходу за ребенком</a:t>
            </a:r>
          </a:p>
          <a:p>
            <a:pPr marL="285750" indent="-285750" algn="just"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довести до сведения получателей </a:t>
            </a:r>
            <a:r>
              <a:rPr lang="ru-RU" altLang="ru-RU" sz="1600" b="1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сроки выплаты пособия</a:t>
            </a:r>
          </a:p>
          <a:p>
            <a:pPr marL="285750" indent="-285750" algn="just">
              <a:buClr>
                <a:srgbClr val="E46C0A"/>
              </a:buClr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провести подготовительную работу по внедрению или доработке программного обеспечения для формирования электронных реестров пособий </a:t>
            </a:r>
          </a:p>
          <a:p>
            <a:pPr marL="285750" indent="-285750" algn="just"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заблаговременно перейти </a:t>
            </a:r>
            <a:r>
              <a:rPr lang="ru-RU" sz="1600" b="1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на электронный больничный лист</a:t>
            </a:r>
          </a:p>
          <a:p>
            <a:pPr marL="285750" indent="-285750" algn="just"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  <a:defRPr/>
            </a:pPr>
            <a:endParaRPr lang="ru-RU" sz="1600" b="1" dirty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E46C0A"/>
              </a:buClr>
              <a:defRPr/>
            </a:pPr>
            <a:r>
              <a:rPr lang="ru-RU" sz="1600" i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Кроме того, необходимо представить до 01.12.2020 список получателей ежемесячного пособия по уходу за  ребенком до 1,5 лет, продолжающих получать пособие после 01.01.2021, в филиал отделения Фонда </a:t>
            </a:r>
          </a:p>
          <a:p>
            <a:pPr marL="285750" indent="-285750" algn="just">
              <a:buClr>
                <a:srgbClr val="E46C0A"/>
              </a:buClr>
              <a:buFont typeface="Arial" pitchFamily="34" charset="0"/>
              <a:buChar char="•"/>
              <a:defRPr/>
            </a:pPr>
            <a:endParaRPr lang="ru-RU" sz="1600" i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E46C0A"/>
              </a:buClr>
              <a:defRPr/>
            </a:pPr>
            <a:r>
              <a:rPr lang="ru-RU" sz="1600" b="1" i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1600" i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Предварительный список о застрахованных лицах, продолжающих получать пособие по уходу за ребенком после 01.01.2021, </a:t>
            </a:r>
            <a:r>
              <a:rPr lang="ru-RU" sz="1600" b="1" i="1" u="sng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 ЗАМЕНЯЕТ</a:t>
            </a:r>
            <a:r>
              <a:rPr lang="ru-RU" sz="1600" i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обязанность страхователя направить </a:t>
            </a:r>
            <a:r>
              <a:rPr lang="ru-RU" sz="1600" i="1" u="sng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реестр свед</a:t>
            </a:r>
            <a:r>
              <a:rPr lang="ru-RU" sz="1600" i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ений, необходимых для назначения и выплаты пособия (ФОРМА РЕЕСТРА утверждена Приказом ФСС РФ от 24.11.2017 № 579)</a:t>
            </a:r>
            <a:endParaRPr lang="ru-RU" altLang="ru-RU" sz="1600" i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50" y="581025"/>
            <a:ext cx="8712200" cy="3381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2A63A8"/>
                </a:solidFill>
                <a:latin typeface="Times New Roman" pitchFamily="18" charset="0"/>
                <a:cs typeface="Times New Roman" pitchFamily="18" charset="0"/>
              </a:rPr>
              <a:t>Мероприятия по переходу к реализации проекта Прямые выплаты</a:t>
            </a:r>
            <a:endParaRPr lang="en-US" altLang="ru-RU" sz="1600" b="1" dirty="0">
              <a:solidFill>
                <a:srgbClr val="2A63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8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896497" cy="268146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Социальная коммуникационная платформа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«Социальный навигатор»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00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93"/>
    </mc:Choice>
    <mc:Fallback>
      <p:transition spd="slow" advTm="32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r="46091"/>
          <a:stretch/>
        </p:blipFill>
        <p:spPr>
          <a:xfrm>
            <a:off x="4484520" y="1484784"/>
            <a:ext cx="4659480" cy="504022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3435"/>
            <a:ext cx="896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Мобильное приложение «Социальный навигатор» - это удобный сервис для оперативного доступа к информации о деятельности и услугах Фонда </a:t>
            </a:r>
            <a:r>
              <a:rPr lang="en-US" sz="20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ru-RU" sz="2000" b="1" dirty="0" err="1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оциального</a:t>
            </a:r>
            <a:r>
              <a:rPr lang="ru-RU" sz="20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ru-RU" sz="2000" b="1" dirty="0" err="1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трахования</a:t>
            </a:r>
            <a:r>
              <a:rPr lang="ru-RU" sz="20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РФ.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Благодаря мобильному приложению «Социальный навигатор» Вы сможете</a:t>
            </a:r>
            <a:r>
              <a:rPr lang="ru-RU" sz="20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20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391572"/>
            <a:ext cx="489654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Ознакомиться </a:t>
            </a: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 информацией об услугах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Посмотреть перечень необходимых документов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Самостоятельно рассчитать размер пособия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Узнать о возможных способах подачи документов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Найти ближайшее отделение Фонда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Ознакомиться с режимом работы отделения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Отследить </a:t>
            </a: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ход предоставления услуг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Просмотреть новости Фонда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Подать </a:t>
            </a:r>
            <a:r>
              <a:rPr lang="ru-RU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обращение в Фонд</a:t>
            </a:r>
          </a:p>
        </p:txBody>
      </p:sp>
    </p:spTree>
    <p:extLst>
      <p:ext uri="{BB962C8B-B14F-4D97-AF65-F5344CB8AC3E}">
        <p14:creationId xmlns:p14="http://schemas.microsoft.com/office/powerpoint/2010/main" xmlns="" val="3002658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0466" y="1280159"/>
            <a:ext cx="5270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Информация</a:t>
            </a:r>
            <a:r>
              <a:rPr lang="en-US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о деятельности ФСС РФ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представлена на трех вкладках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</a:pP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овости </a:t>
            </a: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Фонда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екущая </a:t>
            </a: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деятельность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роекты </a:t>
            </a: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развития</a:t>
            </a:r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32"/>
          <a:stretch/>
        </p:blipFill>
        <p:spPr bwMode="auto">
          <a:xfrm>
            <a:off x="6112485" y="1280160"/>
            <a:ext cx="2483003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763" y="1907677"/>
            <a:ext cx="594725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90061"/>
            <a:ext cx="4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«О ФОНДЕ»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7584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20638" y="11112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2A63A8"/>
                </a:solidFill>
                <a:latin typeface="Verdana" pitchFamily="34" charset="0"/>
              </a:rPr>
              <a:t>Законодательство</a:t>
            </a:r>
          </a:p>
        </p:txBody>
      </p:sp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96900" y="474663"/>
            <a:ext cx="8181975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>
                <a:latin typeface="Times New Roman" pitchFamily="18" charset="0"/>
                <a:cs typeface="Times New Roman" pitchFamily="18" charset="0"/>
              </a:rPr>
              <a:t>с 1 января 2021 года </a:t>
            </a:r>
          </a:p>
          <a:p>
            <a:pPr algn="ctr"/>
            <a:r>
              <a:rPr lang="ru-RU" sz="3500">
                <a:latin typeface="Times New Roman" pitchFamily="18" charset="0"/>
                <a:cs typeface="Times New Roman" pitchFamily="18" charset="0"/>
              </a:rPr>
              <a:t>пункты 2,8,9 статьи 431 </a:t>
            </a:r>
          </a:p>
          <a:p>
            <a:pPr algn="ctr"/>
            <a:r>
              <a:rPr lang="ru-RU" sz="3500">
                <a:latin typeface="Times New Roman" pitchFamily="18" charset="0"/>
                <a:cs typeface="Times New Roman" pitchFamily="18" charset="0"/>
              </a:rPr>
              <a:t>Налогового Кодекса утратят силу</a:t>
            </a:r>
          </a:p>
          <a:p>
            <a:pPr algn="ctr"/>
            <a:endParaRPr lang="ru-RU" sz="40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01.01.2021</a:t>
            </a:r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Свердловская область переходит на «Прямые выплаты»</a:t>
            </a:r>
          </a:p>
          <a:p>
            <a:pPr algn="ctr"/>
            <a:endParaRPr lang="ru-RU" sz="32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ВАЖНО! Право выбора «переходить» или «нет» не будет</a:t>
            </a:r>
          </a:p>
          <a:p>
            <a:pPr algn="ctr"/>
            <a:endParaRPr lang="ru-RU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32"/>
          <a:stretch/>
        </p:blipFill>
        <p:spPr bwMode="auto">
          <a:xfrm>
            <a:off x="6112485" y="1280160"/>
            <a:ext cx="2483003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763" y="1907677"/>
            <a:ext cx="594725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Скрины соцнавигатор\67f2dd91-547c-44bf-85a2-8c4b9d06da3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91"/>
          <a:stretch/>
        </p:blipFill>
        <p:spPr bwMode="auto">
          <a:xfrm>
            <a:off x="6112485" y="1280158"/>
            <a:ext cx="2483003" cy="52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2894" y="291973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«МАТЕРИНСТВО»</a:t>
            </a:r>
            <a:endParaRPr lang="ru-RU" sz="28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466" y="1280159"/>
            <a:ext cx="5270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Информация о пособиях, полагающихся при беременности и рождении ребенка: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 родов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осле родов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7484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32"/>
          <a:stretch/>
        </p:blipFill>
        <p:spPr bwMode="auto">
          <a:xfrm>
            <a:off x="6112485" y="1280160"/>
            <a:ext cx="2483003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763" y="1907677"/>
            <a:ext cx="594725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Скрины соцнавигатор\eb841587-20f0-4a93-9762-b8541012a2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"/>
          <a:stretch/>
        </p:blipFill>
        <p:spPr bwMode="auto">
          <a:xfrm>
            <a:off x="6129009" y="1280158"/>
            <a:ext cx="2466479" cy="52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088" y="290061"/>
            <a:ext cx="8631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«ВРЕМЕННАЯ НЕТРУДОСПОСОБНОСТЬ»</a:t>
            </a:r>
            <a:endParaRPr lang="ru-RU" sz="28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466" y="1280159"/>
            <a:ext cx="5270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Информация о пособиях по временной нетрудоспособности: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endParaRPr lang="ru-RU" sz="2400" b="1" dirty="0" smtClean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бщие заболевания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есчастный случай и профзаболевание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ход за больным членом семьи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0914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95" y="292951"/>
            <a:ext cx="8969040" cy="551366"/>
          </a:xfrm>
          <a:prstGeom prst="rect">
            <a:avLst/>
          </a:prstGeom>
          <a:noFill/>
        </p:spPr>
        <p:txBody>
          <a:bodyPr wrap="square" lIns="79690" tIns="39845" rIns="79690" bIns="3984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7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личном кабинете </a:t>
            </a:r>
            <a:r>
              <a:rPr lang="ru-RU" sz="17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приложения «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Социальный навигатор</a:t>
            </a:r>
            <a:r>
              <a:rPr lang="ru-RU" sz="17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 вы сможете:</a:t>
            </a:r>
            <a:endParaRPr lang="ru-RU" sz="17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17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06" y="628990"/>
            <a:ext cx="7405341" cy="4143119"/>
          </a:xfrm>
          <a:prstGeom prst="rect">
            <a:avLst/>
          </a:prstGeom>
          <a:noFill/>
        </p:spPr>
        <p:txBody>
          <a:bodyPr wrap="square" lIns="79690" tIns="39845" rIns="79690" bIns="39845" rtlCol="0">
            <a:spAutoFit/>
          </a:bodyPr>
          <a:lstStyle/>
          <a:p>
            <a:pPr marL="249031" indent="-249031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росмотреть </a:t>
            </a: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свою личную информацию (серию и номер паспорта, СНИЛС)</a:t>
            </a:r>
          </a:p>
          <a:p>
            <a:pPr marL="249031" indent="-249031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сведения </a:t>
            </a: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 изменении статуса получаемых услуг</a:t>
            </a:r>
          </a:p>
          <a:p>
            <a:pPr marL="249031" indent="-249031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сведения </a:t>
            </a: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 выданным Вам листкам </a:t>
            </a: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нетрудоспособности (период нетрудоспособности, начисления за период нетрудоспособности)</a:t>
            </a:r>
            <a:endParaRPr lang="ru-RU" sz="16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49031" indent="-249031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сведения </a:t>
            </a: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 пособиям и выплатам, выданным </a:t>
            </a: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непосредственно </a:t>
            </a: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территориальными органами ФСС РФ </a:t>
            </a:r>
            <a:endParaRPr lang="ru-RU" sz="16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(отображение пособия или выплаты  застрахованному в виде списка.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 выбираете конкретное пособие, и приложение переправляет вас на                      форму отслеживания интересующей Вас информации)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*</a:t>
            </a:r>
            <a:endParaRPr lang="ru-RU" sz="16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49031" indent="-249031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личное </a:t>
            </a:r>
            <a:r>
              <a:rPr lang="ru-RU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обращение в ФСС РФ</a:t>
            </a:r>
          </a:p>
        </p:txBody>
      </p:sp>
      <p:pic>
        <p:nvPicPr>
          <p:cNvPr id="1027" name="Picture 3" descr="C:\Users\aea\Downloads\8611dbcd-b8fb-4ed5-86f2-1525f982c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" t="11492" r="-1531" b="6038"/>
          <a:stretch/>
        </p:blipFill>
        <p:spPr bwMode="auto">
          <a:xfrm>
            <a:off x="7512247" y="3642143"/>
            <a:ext cx="1524249" cy="29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ea\Downloads\663a4978-7316-451c-939f-7d6942a23a3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79" b="6323"/>
          <a:stretch/>
        </p:blipFill>
        <p:spPr bwMode="auto">
          <a:xfrm>
            <a:off x="7512247" y="7273"/>
            <a:ext cx="1524249" cy="3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08329"/>
            <a:ext cx="6266254" cy="2050238"/>
          </a:xfrm>
          <a:prstGeom prst="rect">
            <a:avLst/>
          </a:prstGeom>
          <a:noFill/>
        </p:spPr>
        <p:txBody>
          <a:bodyPr wrap="square" lIns="79690" tIns="39845" rIns="79690" bIns="39845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*Информация доступна только для застрахованных, работодатели которых зарегистрированы в территориальном отделении ФСС региона – участника проекта «Прямые выплаты»</a:t>
            </a:r>
          </a:p>
          <a:p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Информация о проекте «Прямые выплаты»  находится во вкладке </a:t>
            </a:r>
            <a:r>
              <a:rPr lang="ru-RU" sz="16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Проекты развития</a:t>
            </a:r>
            <a:r>
              <a:rPr lang="ru-RU" sz="16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», в разделе </a:t>
            </a:r>
            <a:r>
              <a:rPr lang="ru-RU" sz="16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 фонде</a:t>
            </a:r>
            <a:r>
              <a:rPr lang="ru-RU" sz="16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</a:t>
            </a:r>
            <a:endParaRPr lang="ru-RU" sz="1600" b="1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4460" y="3985186"/>
            <a:ext cx="543265" cy="466609"/>
          </a:xfrm>
          <a:prstGeom prst="rect">
            <a:avLst/>
          </a:prstGeom>
          <a:solidFill>
            <a:srgbClr val="197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90" tIns="39845" rIns="79690" bIns="39845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35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5" name="Picture 2" descr="C:\Users\aea\Downloads\ru_badge_web_gener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943" y="2492896"/>
            <a:ext cx="2273057" cy="10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ea\Downloads\onlink_to_ex8vrw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758" y="262795"/>
            <a:ext cx="1894937" cy="21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8802" y="877600"/>
            <a:ext cx="5921248" cy="81795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21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Скачать приложение «Социальный навигатор» </a:t>
            </a:r>
            <a:r>
              <a:rPr lang="ru-RU" sz="2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из </a:t>
            </a:r>
            <a:r>
              <a:rPr lang="en-US" sz="21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Google Play Store</a:t>
            </a:r>
            <a:endParaRPr lang="ru-RU" sz="21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030928" y="1043122"/>
            <a:ext cx="935448" cy="50945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90" tIns="39845" rIns="79690" bIns="39845"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8800" y="2643350"/>
            <a:ext cx="6652143" cy="817957"/>
          </a:xfrm>
          <a:prstGeom prst="rect">
            <a:avLst/>
          </a:prstGeom>
          <a:solidFill>
            <a:schemeClr val="bg1"/>
          </a:solidFill>
        </p:spPr>
        <p:txBody>
          <a:bodyPr lIns="79690" tIns="39845" rIns="79690" bIns="39845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2100" dirty="0">
                <a:latin typeface="Times New Roman" pitchFamily="18" charset="0"/>
                <a:ea typeface="Verdana" pitchFamily="34" charset="0"/>
              </a:rPr>
              <a:t>Полное руководство пользователя для  приложения доступно по ссылке: </a:t>
            </a:r>
            <a:r>
              <a:rPr lang="en-US" sz="2100" dirty="0">
                <a:latin typeface="Times New Roman" pitchFamily="18" charset="0"/>
                <a:ea typeface="Verdana" pitchFamily="34" charset="0"/>
                <a:hlinkClick r:id="rId4"/>
              </a:rPr>
              <a:t>http://sn.fss.ru/manual/</a:t>
            </a:r>
            <a:endParaRPr lang="ru-RU" sz="2100" dirty="0">
              <a:latin typeface="Times New Roman" pitchFamily="18" charset="0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772" y="3645024"/>
            <a:ext cx="7810055" cy="148576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Garamond" panose="020204040303010108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Приложение «Социальный навигатор» можно установить </a:t>
            </a:r>
            <a:r>
              <a:rPr lang="ru-RU" sz="2400" dirty="0"/>
              <a:t>на смартфон с операционной системой </a:t>
            </a:r>
            <a:r>
              <a:rPr lang="ru-RU" sz="2400" dirty="0" err="1">
                <a:solidFill>
                  <a:srgbClr val="FF0000"/>
                </a:solidFill>
              </a:rPr>
              <a:t>Android</a:t>
            </a:r>
            <a:r>
              <a:rPr lang="ru-RU" sz="2400" dirty="0"/>
              <a:t> версии </a:t>
            </a:r>
            <a:r>
              <a:rPr lang="ru-RU" sz="2400" dirty="0">
                <a:solidFill>
                  <a:srgbClr val="FF0000"/>
                </a:solidFill>
              </a:rPr>
              <a:t>5.1</a:t>
            </a:r>
            <a:r>
              <a:rPr lang="ru-RU" sz="2400" dirty="0"/>
              <a:t> и выше.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836" y="5301208"/>
            <a:ext cx="74168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Посмотреть свои выплаты Вы сможете в разделе 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Личный кабинет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»,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авторизовавшись в приложении 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Социальный навигатор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 через портал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Госуслуги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3342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14288"/>
            <a:ext cx="86280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2A63A8"/>
                </a:solidFill>
                <a:latin typeface="Verdana" pitchFamily="34" charset="0"/>
              </a:rPr>
              <a:t>ОЗНАКОМИТЬСЯ С ЛИЧНЫМ КАБИНЕТОИ ЗАСТРАХОВАННОГО И СТРАХОВАТЕЛЯ</a:t>
            </a:r>
          </a:p>
        </p:txBody>
      </p:sp>
      <p:pic>
        <p:nvPicPr>
          <p:cNvPr id="83970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4288"/>
            <a:ext cx="676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092200"/>
            <a:ext cx="8301038" cy="37147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83972" name="Rectangle 2"/>
          <p:cNvSpPr>
            <a:spLocks noChangeArrowheads="1"/>
          </p:cNvSpPr>
          <p:nvPr/>
        </p:nvSpPr>
        <p:spPr bwMode="auto">
          <a:xfrm>
            <a:off x="1052513" y="908050"/>
            <a:ext cx="7658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005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  КАБИНЕТЫ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lk.fss.ru</a:t>
            </a:r>
            <a:r>
              <a:rPr lang="ru-RU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3973" name="TextBox 4"/>
          <p:cNvSpPr txBox="1">
            <a:spLocks noChangeArrowheads="1"/>
          </p:cNvSpPr>
          <p:nvPr/>
        </p:nvSpPr>
        <p:spPr bwMode="auto">
          <a:xfrm>
            <a:off x="1060450" y="4781550"/>
            <a:ext cx="711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 страхователя размещен в интернете по адресу:</a:t>
            </a:r>
          </a:p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https://cabinets.fss.ru/insurer/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 получателя услуг - по адресу: </a:t>
            </a:r>
          </a:p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https://lk.fss.ru/recipient/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доступа в личные кабинеты  используются те же логин и пароль, </a:t>
            </a:r>
          </a:p>
          <a:p>
            <a:pPr algn="ctr"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 для Единого портала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09488" y="620688"/>
            <a:ext cx="8856663" cy="5689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u="sng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«горячей линии»</a:t>
            </a:r>
            <a:endParaRPr lang="ru-RU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+7 (343) </a:t>
            </a:r>
            <a:r>
              <a:rPr lang="ru-RU" sz="3200" b="1" u="sng" dirty="0" smtClean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371-98 -63</a:t>
            </a:r>
            <a:endParaRPr lang="ru-RU" sz="3200" b="1" u="sng" dirty="0">
              <a:solidFill>
                <a:srgbClr val="2A63A8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b="1" u="sng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en-US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@ro66.fss.ru</a:t>
            </a:r>
            <a:endParaRPr lang="ru-RU" sz="3200" b="1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b="1" u="sng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r66.fss.ru</a:t>
            </a:r>
            <a:r>
              <a:rPr lang="ru-RU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</a:t>
            </a:r>
            <a:r>
              <a:rPr lang="ru-RU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ПРЯМЫЕ ВЫПЛАТЫ»</a:t>
            </a:r>
            <a:endParaRPr lang="ru-RU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005A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Corbel"/>
              </a:rPr>
              <a:t>                        </a:t>
            </a:r>
            <a:r>
              <a:rPr lang="ru-RU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Телеграмм-канал </a:t>
            </a:r>
            <a:r>
              <a:rPr lang="ru-RU" sz="20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sz="24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ФСС</a:t>
            </a:r>
            <a:r>
              <a:rPr lang="ru-RU" sz="20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12148" y="260648"/>
            <a:ext cx="5787965" cy="646789"/>
          </a:xfrm>
          <a:prstGeom prst="rect">
            <a:avLst/>
          </a:prstGeom>
          <a:noFill/>
          <a:effectLst>
            <a:glow rad="127000">
              <a:srgbClr val="3494BA">
                <a:alpha val="40000"/>
              </a:srgbClr>
            </a:glo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baseline="0">
                <a:ln w="3175">
                  <a:noFill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glow rad="863600">
                    <a:sysClr val="window" lastClr="FFFFFF">
                      <a:alpha val="16000"/>
                    </a:sys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pic>
        <p:nvPicPr>
          <p:cNvPr id="88067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hem\Desktop\qr-cod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" y="515719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218817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://t.me/PV_r66_fss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 noChangeArrowheads="1"/>
          </p:cNvSpPr>
          <p:nvPr/>
        </p:nvSpPr>
        <p:spPr bwMode="auto">
          <a:xfrm>
            <a:off x="20638" y="11112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2A63A8"/>
                </a:solidFill>
                <a:latin typeface="Verdana" pitchFamily="34" charset="0"/>
              </a:rPr>
              <a:t>Основные документы</a:t>
            </a:r>
          </a:p>
        </p:txBody>
      </p:sp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95288" y="981075"/>
            <a:ext cx="86407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Постановление Правительства РФ от 21.04.2011 № 294 «Положение об особенностях назначения и выплаты в 2012 - 2020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проекта»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95288" y="2886075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Приказ Фонда социального страхования РФ от 24.11.2017 № 579 «Об утверждении форм реестров сведений, необходимых для назначения и выплаты соответствующего вида пособия, и порядков их заполнения»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41313" y="4114800"/>
            <a:ext cx="85693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Приказ Фонда социального страхования РФ от 24.11.2017 № 578 «Об утверждении форм документов, применяемых для выплаты в 2012 - 2019 годах страхового обеспечения и иных выплат в субъектах Российской Федерации, участвующих в реализации пилотного проекта, предусматривающего назначение и выплату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иных выплат и расходов территориальными органами Фонда социального страхования Российской Федерации»</a:t>
            </a:r>
          </a:p>
          <a:p>
            <a:pPr algn="just"/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3"/>
          <p:cNvSpPr txBox="1">
            <a:spLocks noChangeArrowheads="1"/>
          </p:cNvSpPr>
          <p:nvPr/>
        </p:nvSpPr>
        <p:spPr bwMode="auto">
          <a:xfrm>
            <a:off x="-3175" y="15240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2A63A8"/>
                </a:solidFill>
                <a:latin typeface="Verdana" pitchFamily="34" charset="0"/>
              </a:rPr>
              <a:t>Прямые выплаты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12078" y="1649227"/>
            <a:ext cx="3815724" cy="1826604"/>
            <a:chOff x="-889107" y="-619374"/>
            <a:chExt cx="3534852" cy="15165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889107" y="-619374"/>
              <a:ext cx="3534852" cy="1418318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Страховые взносы</a:t>
              </a: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61157" y="4254680"/>
            <a:ext cx="5271462" cy="2019300"/>
            <a:chOff x="44607" y="-73854"/>
            <a:chExt cx="5917870" cy="13259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02596" y="-73854"/>
              <a:ext cx="4659881" cy="1325994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</p:txBody>
        </p:sp>
        <p:sp>
          <p:nvSpPr>
            <p:cNvPr id="17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28" name="Diagram group"/>
          <p:cNvGrpSpPr/>
          <p:nvPr/>
        </p:nvGrpSpPr>
        <p:grpSpPr>
          <a:xfrm>
            <a:off x="83549" y="1212515"/>
            <a:ext cx="2280668" cy="1847850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3" cstate="print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Стрелка вправо 31"/>
          <p:cNvSpPr/>
          <p:nvPr/>
        </p:nvSpPr>
        <p:spPr>
          <a:xfrm flipH="1">
            <a:off x="2841625" y="5795963"/>
            <a:ext cx="1816100" cy="6667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46038" y="3070225"/>
            <a:ext cx="2711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Страхователь Работодатель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5583238" y="2528888"/>
            <a:ext cx="1706562" cy="5905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536" name="TextBox 6"/>
          <p:cNvSpPr txBox="1">
            <a:spLocks noChangeArrowheads="1"/>
          </p:cNvSpPr>
          <p:nvPr/>
        </p:nvSpPr>
        <p:spPr bwMode="auto">
          <a:xfrm>
            <a:off x="5395913" y="4254500"/>
            <a:ext cx="172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Возмещение</a:t>
            </a:r>
          </a:p>
        </p:txBody>
      </p:sp>
      <p:sp>
        <p:nvSpPr>
          <p:cNvPr id="22537" name="TextBox 30"/>
          <p:cNvSpPr txBox="1">
            <a:spLocks noChangeArrowheads="1"/>
          </p:cNvSpPr>
          <p:nvPr/>
        </p:nvSpPr>
        <p:spPr bwMode="auto">
          <a:xfrm>
            <a:off x="5476875" y="1503363"/>
            <a:ext cx="19748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Уплата в полном объеме (100%) </a:t>
            </a:r>
          </a:p>
        </p:txBody>
      </p:sp>
      <p:pic>
        <p:nvPicPr>
          <p:cNvPr id="2253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7775" y="4418013"/>
            <a:ext cx="15827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2363788" y="706438"/>
            <a:ext cx="4546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 01 января 2021 года</a:t>
            </a:r>
          </a:p>
        </p:txBody>
      </p:sp>
      <p:pic>
        <p:nvPicPr>
          <p:cNvPr id="22540" name="Picture 5" descr="C:\Users\AbramenkoEV\Desktop\доклад_Пилот\141794158192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3" y="4589463"/>
            <a:ext cx="12811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23"/>
          <p:cNvSpPr txBox="1">
            <a:spLocks noChangeArrowheads="1"/>
          </p:cNvSpPr>
          <p:nvPr/>
        </p:nvSpPr>
        <p:spPr bwMode="auto">
          <a:xfrm>
            <a:off x="93663" y="6246813"/>
            <a:ext cx="2713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Работник </a:t>
            </a:r>
          </a:p>
        </p:txBody>
      </p:sp>
      <p:pic>
        <p:nvPicPr>
          <p:cNvPr id="22542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6838" y="2051050"/>
            <a:ext cx="134461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 rot="1048157" flipH="1">
            <a:off x="2892425" y="3827463"/>
            <a:ext cx="1816100" cy="6667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544" name="TextBox 6"/>
          <p:cNvSpPr txBox="1">
            <a:spLocks noChangeArrowheads="1"/>
          </p:cNvSpPr>
          <p:nvPr/>
        </p:nvSpPr>
        <p:spPr bwMode="auto">
          <a:xfrm>
            <a:off x="5465763" y="5808663"/>
            <a:ext cx="172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Перечисление</a:t>
            </a:r>
          </a:p>
        </p:txBody>
      </p:sp>
      <p:pic>
        <p:nvPicPr>
          <p:cNvPr id="22545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55563" y="8366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  <a:latin typeface="Verdana" pitchFamily="34" charset="0"/>
              </a:rPr>
              <a:t>ВАЖНО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075" y="552450"/>
            <a:ext cx="8307388" cy="574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пособий и формула расчета пособий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меняется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Изменяется схема взаимодействия отделения Фонда со страхователями и застрахованными лицами (работниками)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6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457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3075" y="655638"/>
            <a:ext cx="8307388" cy="48196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3 дня нетрудоспособности как и ранее рассчитываться и выплачиваться бухгалтерией работодателя </a:t>
            </a:r>
            <a:endParaRPr lang="ru-RU" sz="32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6626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15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55563" y="8366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  <a:latin typeface="Verdana" pitchFamily="34" charset="0"/>
              </a:rPr>
              <a:t>ВАЖНО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74613"/>
            <a:ext cx="9144000" cy="50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385" tIns="45695" rIns="91385" bIns="45695"/>
          <a:lstStyle/>
          <a:p>
            <a:pPr algn="ctr" eaLnBrk="0" hangingPunct="0"/>
            <a:r>
              <a:rPr lang="ru-RU" altLang="ru-RU" sz="2000" b="1">
                <a:solidFill>
                  <a:srgbClr val="2A63A8"/>
                </a:solidFill>
                <a:latin typeface="Verdana" pitchFamily="34" charset="0"/>
              </a:rPr>
              <a:t>Пособия и выплаты</a:t>
            </a:r>
            <a:endParaRPr lang="ru-RU" altLang="ru-RU" sz="2000">
              <a:solidFill>
                <a:srgbClr val="2A63A8"/>
              </a:solidFill>
              <a:latin typeface="Verdana" pitchFamily="34" charset="0"/>
            </a:endParaRPr>
          </a:p>
        </p:txBody>
      </p:sp>
      <p:sp>
        <p:nvSpPr>
          <p:cNvPr id="30722" name="TextBox 10"/>
          <p:cNvSpPr txBox="1">
            <a:spLocks noChangeArrowheads="1"/>
          </p:cNvSpPr>
          <p:nvPr/>
        </p:nvSpPr>
        <p:spPr bwMode="auto">
          <a:xfrm>
            <a:off x="539750" y="620713"/>
            <a:ext cx="806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DokChampa" pitchFamily="34" charset="-34"/>
              </a:rPr>
              <a:t>ПЕРЕЧИСЛЕНИЕ ПОСОБИЙ РАБОТНИКАМ – ЗАСТРАХОВАННЫМ ЛИЦАМ</a:t>
            </a:r>
          </a:p>
          <a:p>
            <a:pPr algn="ctr" eaLnBrk="0" hangingPunct="0"/>
            <a:endParaRPr lang="ru-RU" altLang="ru-RU" sz="2000" b="1"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1331913" y="1600200"/>
            <a:ext cx="6480175" cy="4206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</a:t>
            </a:r>
          </a:p>
        </p:txBody>
      </p:sp>
      <p:sp>
        <p:nvSpPr>
          <p:cNvPr id="17" name="Прямоугольник 16">
            <a:extLst/>
          </p:cNvPr>
          <p:cNvSpPr/>
          <p:nvPr/>
        </p:nvSpPr>
        <p:spPr>
          <a:xfrm>
            <a:off x="1331913" y="2293938"/>
            <a:ext cx="6511925" cy="485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по беременности и родам</a:t>
            </a:r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1331913" y="3068638"/>
            <a:ext cx="6511925" cy="641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eaLnBrk="0" hangingPunct="0">
              <a:buFont typeface="Wingdings" pitchFamily="2" charset="2"/>
              <a:buChar char="ü"/>
              <a:defRPr/>
            </a:pPr>
            <a:endParaRPr lang="ru-RU" altLang="ru-RU" sz="2800" b="1" dirty="0">
              <a:solidFill>
                <a:schemeClr val="tx1"/>
              </a:solidFill>
              <a:cs typeface="Arial" charset="0"/>
            </a:endParaRPr>
          </a:p>
          <a:p>
            <a:pPr marL="285750" indent="-285750"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женщинам, вставшим на учет в ранние сроки беременности</a:t>
            </a: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ru-RU" altLang="ru-RU" sz="4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1331913" y="3933825"/>
            <a:ext cx="6511925" cy="6286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на рождение ребенка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1331913" y="4797425"/>
            <a:ext cx="6537325" cy="7477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Ежемесячное пособие по уходу за ребенком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1331913" y="5741988"/>
            <a:ext cx="6537325" cy="8096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отпуска (сверх ежегодного оплачиваемого отпуска) на весь период лечения и проезда к месту лечения и обратно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20638"/>
            <a:ext cx="9144000" cy="50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385" tIns="45695" rIns="91385" bIns="45695"/>
          <a:lstStyle/>
          <a:p>
            <a:pPr algn="ctr" eaLnBrk="0" hangingPunct="0"/>
            <a:r>
              <a:rPr lang="ru-RU" altLang="ru-RU" sz="2000" b="1">
                <a:solidFill>
                  <a:srgbClr val="2A63A8"/>
                </a:solidFill>
                <a:latin typeface="Verdana" pitchFamily="34" charset="0"/>
              </a:rPr>
              <a:t>Порядок предоставления документов</a:t>
            </a:r>
            <a:endParaRPr lang="ru-RU" altLang="ru-RU" sz="2000">
              <a:solidFill>
                <a:srgbClr val="2A63A8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1023938" y="2276475"/>
            <a:ext cx="6553200" cy="24479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нетрудоспособности, </a:t>
            </a:r>
          </a:p>
          <a:p>
            <a:pPr algn="ctr" eaLnBrk="0" hangingPunct="0"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исключением  пособий по временной нетрудоспособности в связи с производственной травмой и профзаболеванием (код 04, 07)</a:t>
            </a:r>
          </a:p>
          <a:p>
            <a:pPr algn="ctr" eaLnBrk="0" hangingPunct="0">
              <a:defRPr/>
            </a:pP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по беременности и родам</a:t>
            </a:r>
          </a:p>
          <a:p>
            <a:pPr algn="ctr" eaLnBrk="0" hangingPunct="0">
              <a:defRPr/>
            </a:pP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женщинам, вставшим на учет в ранние сроки беременности</a:t>
            </a:r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1060450" y="5013325"/>
            <a:ext cx="6535738" cy="6286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на рождение ребенка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1060450" y="6021388"/>
            <a:ext cx="6535738" cy="5524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Ежемесячное пособие по уходу за ребенком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114300" y="3213100"/>
            <a:ext cx="6572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114300" y="3382963"/>
            <a:ext cx="657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Реестр</a:t>
            </a:r>
          </a:p>
        </p:txBody>
      </p:sp>
      <p:sp>
        <p:nvSpPr>
          <p:cNvPr id="10" name="Овал 9"/>
          <p:cNvSpPr/>
          <p:nvPr/>
        </p:nvSpPr>
        <p:spPr>
          <a:xfrm>
            <a:off x="114300" y="4994275"/>
            <a:ext cx="657225" cy="647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127000" y="5189538"/>
            <a:ext cx="657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Реестр</a:t>
            </a:r>
          </a:p>
        </p:txBody>
      </p:sp>
      <p:sp>
        <p:nvSpPr>
          <p:cNvPr id="21" name="Овал 20"/>
          <p:cNvSpPr/>
          <p:nvPr/>
        </p:nvSpPr>
        <p:spPr>
          <a:xfrm>
            <a:off x="114300" y="5926138"/>
            <a:ext cx="657225" cy="6477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5" name="TextBox 23"/>
          <p:cNvSpPr txBox="1">
            <a:spLocks noChangeArrowheads="1"/>
          </p:cNvSpPr>
          <p:nvPr/>
        </p:nvSpPr>
        <p:spPr bwMode="auto">
          <a:xfrm>
            <a:off x="114300" y="6108700"/>
            <a:ext cx="657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Реестр</a:t>
            </a: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385763" y="528638"/>
            <a:ext cx="7705725" cy="15319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kumimoji="0"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 ВИДАМ ПОСОБИЙ  НАПРАВЛЯЮТСЯ</a:t>
            </a: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ВИДА ЭЛЕКТРОННЫХ РЕЕСТРОВ  СВЕДЕНИЙ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 РФ от </a:t>
            </a:r>
            <a:r>
              <a:rPr lang="ru-RU" alt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24.11.2017 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579 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реестров сведений, необходимых для назначения и выплаты соответствующего вида пособия, и порядков их заполнения»</a:t>
            </a:r>
          </a:p>
          <a:p>
            <a:pPr algn="ctr" eaLnBrk="0" hangingPunct="0">
              <a:defRPr/>
            </a:pPr>
            <a:endParaRPr kumimoji="0" lang="ru-RU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7" name="Picture 2" descr="C:\Users\aea\Downloads\qr-co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57213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74613"/>
            <a:ext cx="9144000" cy="50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385" tIns="45695" rIns="91385" bIns="45695"/>
          <a:lstStyle/>
          <a:p>
            <a:pPr algn="ctr" eaLnBrk="0" hangingPunct="0"/>
            <a:r>
              <a:rPr lang="ru-RU" altLang="ru-RU" sz="2000" b="1">
                <a:solidFill>
                  <a:srgbClr val="2A63A8"/>
                </a:solidFill>
                <a:latin typeface="Verdana" pitchFamily="34" charset="0"/>
              </a:rPr>
              <a:t>Пособия и выплаты</a:t>
            </a:r>
            <a:endParaRPr lang="ru-RU" altLang="ru-RU" sz="2000">
              <a:solidFill>
                <a:srgbClr val="2A63A8"/>
              </a:solidFill>
              <a:latin typeface="Verdana" pitchFamily="34" charset="0"/>
            </a:endParaRPr>
          </a:p>
        </p:txBody>
      </p:sp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379413" y="765175"/>
            <a:ext cx="8388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ВОЗМЕЩЕНИЕ РАСХОДОВ СТРАХОВАТЕЛЯМ- РАБОТОДАТЕЛЯМ</a:t>
            </a:r>
            <a:endParaRPr lang="ru-RU" altLang="ru-RU" sz="32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935038" y="1822450"/>
            <a:ext cx="7273925" cy="7429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оплате 4-х дополнительных дней по уходу за </a:t>
            </a:r>
          </a:p>
          <a:p>
            <a:pPr algn="ctr" eaLnBrk="0" hangingPunct="0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детьми-инвалидами</a:t>
            </a:r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935038" y="2852738"/>
            <a:ext cx="7273925" cy="9191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пособия по временной нетрудоспособности </a:t>
            </a:r>
          </a:p>
          <a:p>
            <a:pPr algn="ctr" eaLnBrk="0" hangingPunct="0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межбюджетных трансфертов</a:t>
            </a:r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935038" y="4076700"/>
            <a:ext cx="7273925" cy="9175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eaLnBrk="0" hangingPunct="0">
              <a:buFont typeface="Wingdings" pitchFamily="2" charset="2"/>
              <a:buChar char="ü"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marL="285750" indent="-285750" algn="ctr" eaLnBrk="0" hangingPunct="0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социального пособия на погребение</a:t>
            </a: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ru-RU" altLang="ru-RU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935038" y="5300663"/>
            <a:ext cx="7273925" cy="11049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предупредительные меры по сокращению производственного травматизма и профзаболеваний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77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22245</TotalTime>
  <Words>1550</Words>
  <Application>Microsoft Office PowerPoint</Application>
  <PresentationFormat>Экран (4:3)</PresentationFormat>
  <Paragraphs>225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Социальная коммуникационная платформа  «Социальный навигатор»</vt:lpstr>
      <vt:lpstr>Слайд 18</vt:lpstr>
      <vt:lpstr>Слайд 19</vt:lpstr>
      <vt:lpstr>Слайд 20</vt:lpstr>
      <vt:lpstr>Слайд 21</vt:lpstr>
      <vt:lpstr>Слайд 22</vt:lpstr>
      <vt:lpstr>Скачать приложение «Социальный навигатор»  из Google Play Store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Inzhevatov</dc:creator>
  <cp:lastModifiedBy>USER</cp:lastModifiedBy>
  <cp:revision>652</cp:revision>
  <cp:lastPrinted>2020-08-03T06:04:28Z</cp:lastPrinted>
  <dcterms:created xsi:type="dcterms:W3CDTF">2018-10-17T05:50:39Z</dcterms:created>
  <dcterms:modified xsi:type="dcterms:W3CDTF">2020-10-19T07:31:39Z</dcterms:modified>
</cp:coreProperties>
</file>